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6868AB-F010-4246-8344-87E6B829AE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6A3428-20AA-410A-8609-B184AB49092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6459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30776" cy="1368152"/>
          </a:xfrm>
        </p:spPr>
        <p:txBody>
          <a:bodyPr>
            <a:normAutofit/>
          </a:bodyPr>
          <a:lstStyle/>
          <a:p>
            <a:r>
              <a:rPr lang="uk-UA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 досягти успіху</a:t>
            </a:r>
            <a:endParaRPr lang="ru-RU" sz="7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06640" cy="2184648"/>
          </a:xfrm>
        </p:spPr>
        <p:txBody>
          <a:bodyPr>
            <a:normAutofit/>
          </a:bodyPr>
          <a:lstStyle/>
          <a:p>
            <a:pPr algn="r"/>
            <a:r>
              <a:rPr lang="uk-UA" i="1" dirty="0" smtClean="0"/>
              <a:t>Людина лише там чогось домагається, де вона сама вірить у свої сили.</a:t>
            </a:r>
          </a:p>
          <a:p>
            <a:pPr algn="ctr"/>
            <a:r>
              <a:rPr lang="uk-UA" i="1" dirty="0" smtClean="0"/>
              <a:t>                                                        Л. </a:t>
            </a:r>
            <a:r>
              <a:rPr lang="uk-UA" i="1" dirty="0" err="1" smtClean="0"/>
              <a:t>Феєрбах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06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5. </a:t>
            </a:r>
            <a:r>
              <a:rPr lang="uk-UA" sz="3200" dirty="0" smtClean="0"/>
              <a:t>Яка з геометричних фігур вам найбільше подобається:</a:t>
            </a:r>
          </a:p>
          <a:p>
            <a:pPr marL="137160" indent="0">
              <a:buNone/>
            </a:pPr>
            <a:r>
              <a:rPr lang="uk-UA" sz="3200" dirty="0"/>
              <a:t>а</a:t>
            </a:r>
            <a:r>
              <a:rPr lang="uk-UA" sz="3200" dirty="0" smtClean="0"/>
              <a:t>) квадрат;  б) круг; в) трикутник.</a:t>
            </a:r>
          </a:p>
          <a:p>
            <a:pPr marL="137160" indent="0">
              <a:buNone/>
            </a:pPr>
            <a:endParaRPr lang="uk-UA" sz="3200" dirty="0" smtClean="0"/>
          </a:p>
          <a:p>
            <a:pPr marL="137160" indent="0">
              <a:buNone/>
            </a:pPr>
            <a:endParaRPr lang="uk-UA" sz="3200" dirty="0" smtClean="0"/>
          </a:p>
          <a:p>
            <a:pPr marL="137160" indent="0">
              <a:buNone/>
            </a:pPr>
            <a:r>
              <a:rPr lang="uk-UA" sz="3200" dirty="0" smtClean="0"/>
              <a:t>6.Коли мені сподобалась особа протилежної статі,   я: </a:t>
            </a:r>
          </a:p>
          <a:p>
            <a:pPr marL="137160" indent="0">
              <a:buNone/>
            </a:pPr>
            <a:r>
              <a:rPr lang="uk-UA" sz="3200" dirty="0" smtClean="0"/>
              <a:t>а) чекаю від неї ініціативи; </a:t>
            </a:r>
          </a:p>
          <a:p>
            <a:pPr marL="137160" indent="0">
              <a:buNone/>
            </a:pPr>
            <a:r>
              <a:rPr lang="uk-UA" sz="3200" dirty="0" smtClean="0"/>
              <a:t>б) поступово входжу в контакт з нею; </a:t>
            </a:r>
          </a:p>
          <a:p>
            <a:pPr marL="137160" indent="0">
              <a:buNone/>
            </a:pPr>
            <a:r>
              <a:rPr lang="uk-UA" sz="3200" dirty="0" smtClean="0"/>
              <a:t>в) говорю про це їй (йому) відразу й рішуче.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0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sz="3200" dirty="0" smtClean="0"/>
              <a:t>7. У компанії, де є багато незнайомих, я:</a:t>
            </a:r>
          </a:p>
          <a:p>
            <a:pPr marL="137160" indent="0">
              <a:buNone/>
            </a:pPr>
            <a:r>
              <a:rPr lang="uk-UA" sz="3200" dirty="0"/>
              <a:t>а</a:t>
            </a:r>
            <a:r>
              <a:rPr lang="uk-UA" sz="3200" dirty="0" smtClean="0"/>
              <a:t>) відчуваю себе «не у своїй тарілці»;</a:t>
            </a:r>
          </a:p>
          <a:p>
            <a:pPr marL="137160" indent="0">
              <a:buNone/>
            </a:pPr>
            <a:r>
              <a:rPr lang="uk-UA" sz="3200" dirty="0"/>
              <a:t>б</a:t>
            </a:r>
            <a:r>
              <a:rPr lang="uk-UA" sz="3200" dirty="0" smtClean="0"/>
              <a:t>) знаходжу спільні теми і контакт;</a:t>
            </a:r>
          </a:p>
          <a:p>
            <a:pPr marL="137160" indent="0">
              <a:buNone/>
            </a:pPr>
            <a:r>
              <a:rPr lang="uk-UA" sz="3200" dirty="0"/>
              <a:t>в</a:t>
            </a:r>
            <a:r>
              <a:rPr lang="uk-UA" sz="3200" dirty="0" smtClean="0"/>
              <a:t>) відпочиваю не звертаючи увагу на присутніх.</a:t>
            </a:r>
          </a:p>
          <a:p>
            <a:pPr marL="137160" indent="0">
              <a:buNone/>
            </a:pPr>
            <a:endParaRPr lang="uk-UA" sz="3200" dirty="0"/>
          </a:p>
          <a:p>
            <a:pPr marL="137160" indent="0">
              <a:buNone/>
            </a:pPr>
            <a:r>
              <a:rPr lang="uk-UA" sz="3200" dirty="0" smtClean="0"/>
              <a:t>8. Підчас публічного виступу (відповіді перед класом)я:</a:t>
            </a:r>
          </a:p>
          <a:p>
            <a:pPr marL="137160" indent="0">
              <a:buNone/>
            </a:pPr>
            <a:r>
              <a:rPr lang="uk-UA" sz="3200" dirty="0"/>
              <a:t>а</a:t>
            </a:r>
            <a:r>
              <a:rPr lang="uk-UA" sz="3200" dirty="0" smtClean="0"/>
              <a:t>) соромлюся, хвилююся; </a:t>
            </a:r>
          </a:p>
          <a:p>
            <a:pPr marL="137160" indent="0">
              <a:buNone/>
            </a:pPr>
            <a:r>
              <a:rPr lang="uk-UA" sz="3200" dirty="0" smtClean="0"/>
              <a:t>б) шукаю взаєморозуміння у слухачів;</a:t>
            </a:r>
          </a:p>
          <a:p>
            <a:pPr marL="137160" indent="0">
              <a:buNone/>
            </a:pPr>
            <a:r>
              <a:rPr lang="uk-UA" sz="3200" dirty="0"/>
              <a:t>в</a:t>
            </a:r>
            <a:r>
              <a:rPr lang="uk-UA" sz="3200" dirty="0" smtClean="0"/>
              <a:t>)  дістаю задоволення від власного голосу</a:t>
            </a:r>
            <a:r>
              <a:rPr lang="uk-UA" dirty="0" smtClean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200" dirty="0" smtClean="0"/>
              <a:t>9. Для вирішення ризикованих складних справ краще брати людей:</a:t>
            </a:r>
          </a:p>
          <a:p>
            <a:pPr marL="137160" indent="0">
              <a:buNone/>
            </a:pPr>
            <a:r>
              <a:rPr lang="uk-UA" sz="3200" dirty="0"/>
              <a:t>а</a:t>
            </a:r>
            <a:r>
              <a:rPr lang="uk-UA" sz="3200" dirty="0" smtClean="0"/>
              <a:t>) надійних; б) розумних і старанних; </a:t>
            </a:r>
          </a:p>
          <a:p>
            <a:pPr marL="137160" indent="0">
              <a:buNone/>
            </a:pPr>
            <a:r>
              <a:rPr lang="uk-UA" sz="3200" dirty="0" smtClean="0"/>
              <a:t>в) самостійних і незалежних.</a:t>
            </a:r>
          </a:p>
          <a:p>
            <a:pPr marL="137160" indent="0">
              <a:buNone/>
            </a:pPr>
            <a:endParaRPr lang="uk-UA" sz="3200" dirty="0"/>
          </a:p>
          <a:p>
            <a:pPr marL="137160" indent="0">
              <a:buNone/>
            </a:pPr>
            <a:r>
              <a:rPr lang="uk-UA" sz="3200" dirty="0" smtClean="0"/>
              <a:t>10. Доля, на мою думку, це:</a:t>
            </a:r>
          </a:p>
          <a:p>
            <a:pPr marL="137160" indent="0">
              <a:buNone/>
            </a:pPr>
            <a:r>
              <a:rPr lang="uk-UA" sz="3200" dirty="0"/>
              <a:t>а</a:t>
            </a:r>
            <a:r>
              <a:rPr lang="uk-UA" sz="3200" dirty="0" smtClean="0"/>
              <a:t>)  неминучість; б) поєднання везіння і невезіння; в)  здібність самому творити своє життя.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11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uk-UA" sz="5400" dirty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</a:t>
            </a:r>
            <a:r>
              <a:rPr lang="uk-UA" sz="54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 </a:t>
            </a:r>
            <a:r>
              <a:rPr lang="uk-UA" sz="49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хочу</a:t>
            </a:r>
            <a:r>
              <a:rPr lang="uk-UA" sz="54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хвалитися, але я…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7744"/>
            <a:ext cx="3096344" cy="302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28236"/>
            <a:ext cx="4068661" cy="26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7472"/>
            <a:ext cx="4032448" cy="245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Чарівний базар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1">
            <a:normAutofit/>
          </a:bodyPr>
          <a:lstStyle/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активність                     ініціативність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працездатність              самостійність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компетентність             товариськість</a:t>
            </a: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уміння вести за собою</a:t>
            </a:r>
          </a:p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уміння слухати</a:t>
            </a:r>
          </a:p>
          <a:p>
            <a:pPr marL="137160" indent="0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уміння переконувати</a:t>
            </a:r>
          </a:p>
        </p:txBody>
      </p:sp>
    </p:spTree>
    <p:extLst>
      <p:ext uri="{BB962C8B-B14F-4D97-AF65-F5344CB8AC3E}">
        <p14:creationId xmlns:p14="http://schemas.microsoft.com/office/powerpoint/2010/main" val="35070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Золоті  правила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37160" indent="0" algn="just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Успіхи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свідчать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те, на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спроможний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невдачі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про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те,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чого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вартий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Людина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зростає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тоді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коли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тягнеться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вгору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Горький</a:t>
            </a: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8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9807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Мій портрет у променях сонця</a:t>
            </a:r>
            <a:endParaRPr lang="uk-U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66967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50484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95" y="278092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ніби пташка, тому що...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перетворююсь на тигра, коли...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можу бути вітерцем, тому що...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ніби мурашка, коли...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склянка води...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почуваюся 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шматочком 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uk-UA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напіврозталого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 льоду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прекрасна квітка...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скеля...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стежка...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ніби риба...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цікава книжка...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пісенька...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миша...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ніби буква О...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світлячок...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Я — смачний сніданок...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Невже це насправді я?!</a:t>
            </a:r>
          </a:p>
          <a:p>
            <a:pPr marL="13716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7400" dirty="0">
                <a:ea typeface="Calibri"/>
              </a:rPr>
              <a:t> </a:t>
            </a:r>
          </a:p>
          <a:p>
            <a:pPr algn="ctr">
              <a:lnSpc>
                <a:spcPct val="12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35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9" b="91667" l="9934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405361"/>
            <a:ext cx="473960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2650430" cy="205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1368152" cy="10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72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Успіх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3600" dirty="0"/>
              <a:t>п</a:t>
            </a:r>
            <a:r>
              <a:rPr lang="uk-UA" sz="3600" dirty="0" smtClean="0"/>
              <a:t>озитивний наслідок роботи, справи, значні досягнення, удача, талант;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г</a:t>
            </a:r>
            <a:r>
              <a:rPr lang="uk-UA" sz="3600" dirty="0" smtClean="0"/>
              <a:t>ромадське визнання, схвалення чого-небудь, чиїхось досягнень;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в</a:t>
            </a:r>
            <a:r>
              <a:rPr lang="uk-UA" sz="3600" dirty="0" smtClean="0"/>
              <a:t>изнання кимось чиїх-небудь позитивних якостей, особливостей;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з</a:t>
            </a:r>
            <a:r>
              <a:rPr lang="uk-UA" sz="3600" dirty="0" smtClean="0"/>
              <a:t>ахоплення з боку осіб іншої статі.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5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1143000"/>
          </a:xfrm>
        </p:spPr>
        <p:txBody>
          <a:bodyPr/>
          <a:lstStyle/>
          <a:p>
            <a:pPr algn="l"/>
            <a:r>
              <a:rPr lang="uk-UA" sz="6500" dirty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Мій кумир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709160"/>
          </a:xfrm>
        </p:spPr>
        <p:txBody>
          <a:bodyPr>
            <a:normAutofit lnSpcReduction="10000"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dirty="0">
                <a:solidFill>
                  <a:srgbClr val="FF0000"/>
                </a:solidFill>
              </a:rPr>
              <a:t>Я вважаю, </a:t>
            </a:r>
            <a:r>
              <a:rPr lang="uk-UA" dirty="0" smtClean="0">
                <a:solidFill>
                  <a:srgbClr val="FF0000"/>
                </a:solidFill>
              </a:rPr>
              <a:t>що… </a:t>
            </a:r>
            <a:r>
              <a:rPr lang="uk-UA" sz="2600" dirty="0" smtClean="0">
                <a:solidFill>
                  <a:prstClr val="white"/>
                </a:solidFill>
              </a:rPr>
              <a:t>висловлюєте </a:t>
            </a:r>
            <a:r>
              <a:rPr lang="uk-UA" sz="2600" dirty="0">
                <a:solidFill>
                  <a:prstClr val="white"/>
                </a:solidFill>
              </a:rPr>
              <a:t>свою думку, </a:t>
            </a:r>
            <a:r>
              <a:rPr lang="uk-UA" sz="2600" dirty="0" smtClean="0">
                <a:solidFill>
                  <a:prstClr val="white"/>
                </a:solidFill>
              </a:rPr>
              <a:t>пояснюєте</a:t>
            </a:r>
            <a:r>
              <a:rPr lang="uk-UA" sz="2600" dirty="0">
                <a:solidFill>
                  <a:prstClr val="white"/>
                </a:solidFill>
              </a:rPr>
              <a:t>, </a:t>
            </a:r>
            <a:r>
              <a:rPr lang="uk-UA" sz="2600" dirty="0" smtClean="0">
                <a:solidFill>
                  <a:prstClr val="white"/>
                </a:solidFill>
              </a:rPr>
              <a:t>                    		</a:t>
            </a:r>
            <a:r>
              <a:rPr lang="uk-UA" sz="2600" dirty="0">
                <a:solidFill>
                  <a:prstClr val="white"/>
                </a:solidFill>
              </a:rPr>
              <a:t> </a:t>
            </a:r>
            <a:r>
              <a:rPr lang="uk-UA" sz="2600" dirty="0" smtClean="0">
                <a:solidFill>
                  <a:prstClr val="white"/>
                </a:solidFill>
              </a:rPr>
              <a:t>          у  чому  полягає    ваша точка </a:t>
            </a:r>
            <a:r>
              <a:rPr lang="uk-UA" sz="2600" dirty="0">
                <a:solidFill>
                  <a:prstClr val="white"/>
                </a:solidFill>
              </a:rPr>
              <a:t>зору</a:t>
            </a:r>
          </a:p>
          <a:p>
            <a:pPr>
              <a:buClr>
                <a:prstClr val="white">
                  <a:shade val="95000"/>
                </a:prstClr>
              </a:buClr>
            </a:pPr>
            <a:endParaRPr lang="uk-UA" sz="2600" dirty="0" smtClean="0">
              <a:solidFill>
                <a:srgbClr val="FF0000"/>
              </a:solidFill>
            </a:endParaRPr>
          </a:p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uk-UA" dirty="0" smtClean="0">
                <a:solidFill>
                  <a:srgbClr val="FF0000"/>
                </a:solidFill>
              </a:rPr>
              <a:t>…</a:t>
            </a:r>
            <a:r>
              <a:rPr lang="uk-UA" dirty="0">
                <a:solidFill>
                  <a:srgbClr val="FF0000"/>
                </a:solidFill>
              </a:rPr>
              <a:t>тому, </a:t>
            </a:r>
            <a:r>
              <a:rPr lang="uk-UA" dirty="0" smtClean="0">
                <a:solidFill>
                  <a:srgbClr val="FF0000"/>
                </a:solidFill>
              </a:rPr>
              <a:t>що   </a:t>
            </a:r>
            <a:r>
              <a:rPr lang="uk-UA" dirty="0" smtClean="0">
                <a:solidFill>
                  <a:prstClr val="white"/>
                </a:solidFill>
              </a:rPr>
              <a:t>       </a:t>
            </a:r>
            <a:r>
              <a:rPr lang="uk-UA" sz="2600" dirty="0" smtClean="0">
                <a:solidFill>
                  <a:prstClr val="white"/>
                </a:solidFill>
              </a:rPr>
              <a:t>пояснюєте</a:t>
            </a:r>
            <a:r>
              <a:rPr lang="uk-UA" sz="2600" dirty="0">
                <a:solidFill>
                  <a:prstClr val="white"/>
                </a:solidFill>
              </a:rPr>
              <a:t>, на чому ґрунтуються </a:t>
            </a:r>
            <a:r>
              <a:rPr lang="uk-UA" sz="2600" dirty="0" smtClean="0">
                <a:solidFill>
                  <a:prstClr val="white"/>
                </a:solidFill>
              </a:rPr>
              <a:t>        			</a:t>
            </a:r>
            <a:r>
              <a:rPr lang="uk-UA" sz="2600" dirty="0">
                <a:solidFill>
                  <a:prstClr val="white"/>
                </a:solidFill>
              </a:rPr>
              <a:t> </a:t>
            </a:r>
            <a:r>
              <a:rPr lang="uk-UA" sz="2600" dirty="0" smtClean="0">
                <a:solidFill>
                  <a:prstClr val="white"/>
                </a:solidFill>
              </a:rPr>
              <a:t>          докази </a:t>
            </a:r>
            <a:r>
              <a:rPr lang="uk-UA" sz="2600" dirty="0">
                <a:solidFill>
                  <a:prstClr val="white"/>
                </a:solidFill>
              </a:rPr>
              <a:t>на підтримку вашої позиції</a:t>
            </a:r>
          </a:p>
          <a:p>
            <a:pPr>
              <a:buClr>
                <a:prstClr val="white">
                  <a:shade val="95000"/>
                </a:prstClr>
              </a:buClr>
            </a:pPr>
            <a:endParaRPr lang="uk-UA" sz="2600" dirty="0" smtClean="0">
              <a:solidFill>
                <a:srgbClr val="FF0000"/>
              </a:solidFill>
            </a:endParaRPr>
          </a:p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uk-UA" dirty="0" smtClean="0">
                <a:solidFill>
                  <a:srgbClr val="FF0000"/>
                </a:solidFill>
              </a:rPr>
              <a:t>наприклад…       </a:t>
            </a:r>
            <a:r>
              <a:rPr lang="uk-UA" sz="2600" dirty="0" smtClean="0">
                <a:solidFill>
                  <a:prstClr val="white"/>
                </a:solidFill>
              </a:rPr>
              <a:t>наводите факти, що демонструють   			           ваші докази на підтримку вашої позиції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uk-UA" sz="2600" dirty="0">
              <a:solidFill>
                <a:srgbClr val="FF0000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sz="2600" dirty="0" smtClean="0">
                <a:solidFill>
                  <a:srgbClr val="FF0000"/>
                </a:solidFill>
              </a:rPr>
              <a:t>Таким чином…     </a:t>
            </a:r>
            <a:r>
              <a:rPr lang="uk-UA" sz="2600" dirty="0" smtClean="0"/>
              <a:t>узагальнюєте свою думку, робите 				висновок</a:t>
            </a:r>
            <a:endParaRPr lang="uk-UA" sz="26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09" y="1"/>
            <a:ext cx="3810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71" l="0" r="8990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19"/>
          <a:stretch/>
        </p:blipFill>
        <p:spPr bwMode="auto">
          <a:xfrm>
            <a:off x="3770040" y="836712"/>
            <a:ext cx="536478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9100"/>
            <a:ext cx="8712968" cy="1235224"/>
          </a:xfrm>
        </p:spPr>
        <p:txBody>
          <a:bodyPr/>
          <a:lstStyle/>
          <a:p>
            <a:pPr marL="73152" lvl="0">
              <a:spcBef>
                <a:spcPct val="20000"/>
              </a:spcBef>
            </a:pPr>
            <a:r>
              <a:rPr lang="uk-UA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Я хочу, я можу, я зроблю!</a:t>
            </a:r>
            <a:r>
              <a:rPr lang="uk-UA" sz="4000" b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uk-UA" sz="4000" b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34822" cy="6165304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 </a:t>
            </a:r>
            <a:r>
              <a:rPr lang="uk-UA" sz="4000" dirty="0" smtClean="0">
                <a:solidFill>
                  <a:srgbClr val="FFFF00"/>
                </a:solidFill>
              </a:rPr>
              <a:t>                                                  </a:t>
            </a:r>
            <a:r>
              <a:rPr lang="uk-UA" sz="4800" dirty="0" smtClean="0">
                <a:solidFill>
                  <a:srgbClr val="FF0000"/>
                </a:solidFill>
              </a:rPr>
              <a:t>Успіх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 				 Настрій, оптимізм 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		         Знання, </a:t>
            </a:r>
            <a:r>
              <a:rPr lang="uk-UA" sz="4000" dirty="0">
                <a:solidFill>
                  <a:srgbClr val="FFFF00"/>
                </a:solidFill>
              </a:rPr>
              <a:t>т</a:t>
            </a:r>
            <a:r>
              <a:rPr lang="uk-UA" sz="4000" dirty="0" smtClean="0">
                <a:solidFill>
                  <a:srgbClr val="FFFF00"/>
                </a:solidFill>
              </a:rPr>
              <a:t>алант</a:t>
            </a:r>
          </a:p>
          <a:p>
            <a:r>
              <a:rPr lang="uk-UA" sz="4000" dirty="0">
                <a:solidFill>
                  <a:srgbClr val="FFFF00"/>
                </a:solidFill>
              </a:rPr>
              <a:t> </a:t>
            </a:r>
            <a:r>
              <a:rPr lang="uk-UA" sz="4000" dirty="0" smtClean="0">
                <a:solidFill>
                  <a:srgbClr val="FFFF00"/>
                </a:solidFill>
              </a:rPr>
              <a:t>                Наполегливість </a:t>
            </a:r>
          </a:p>
          <a:p>
            <a:r>
              <a:rPr lang="uk-UA" sz="4000" dirty="0">
                <a:solidFill>
                  <a:srgbClr val="FFFF00"/>
                </a:solidFill>
              </a:rPr>
              <a:t> </a:t>
            </a:r>
            <a:r>
              <a:rPr lang="uk-UA" sz="4000" dirty="0" smtClean="0">
                <a:solidFill>
                  <a:srgbClr val="FFFF00"/>
                </a:solidFill>
              </a:rPr>
              <a:t>         </a:t>
            </a:r>
            <a:r>
              <a:rPr lang="uk-UA" sz="4000" dirty="0" smtClean="0">
                <a:solidFill>
                  <a:srgbClr val="FFFF00"/>
                </a:solidFill>
              </a:rPr>
              <a:t>Працелюбність</a:t>
            </a:r>
            <a:endParaRPr lang="uk-UA" sz="4000" dirty="0" smtClean="0">
              <a:solidFill>
                <a:srgbClr val="FFFF00"/>
              </a:solidFill>
            </a:endParaRPr>
          </a:p>
          <a:p>
            <a:r>
              <a:rPr lang="uk-UA" sz="4000" dirty="0">
                <a:solidFill>
                  <a:srgbClr val="FFFF00"/>
                </a:solidFill>
              </a:rPr>
              <a:t> </a:t>
            </a:r>
            <a:r>
              <a:rPr lang="uk-UA" sz="4000" dirty="0" smtClean="0">
                <a:solidFill>
                  <a:srgbClr val="FFFF00"/>
                </a:solidFill>
              </a:rPr>
              <a:t>    Впевненість						</a:t>
            </a:r>
          </a:p>
          <a:p>
            <a:r>
              <a:rPr lang="uk-UA" sz="4400" dirty="0" smtClean="0">
                <a:solidFill>
                  <a:srgbClr val="FFFF00"/>
                </a:solidFill>
              </a:rPr>
              <a:t>Мета:</a:t>
            </a:r>
            <a:r>
              <a:rPr lang="uk-UA" sz="4000" dirty="0" smtClean="0">
                <a:solidFill>
                  <a:srgbClr val="FFFF00"/>
                </a:solidFill>
              </a:rPr>
              <a:t>  </a:t>
            </a:r>
            <a:r>
              <a:rPr lang="uk-UA" sz="3200" dirty="0" smtClean="0">
                <a:solidFill>
                  <a:srgbClr val="FFFF00"/>
                </a:solidFill>
              </a:rPr>
              <a:t>духовна, матеріальна, </a:t>
            </a:r>
          </a:p>
          <a:p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                   добра чи погана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42"/>
            <a:ext cx="9144000" cy="6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43609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sz="72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Риси лідера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6077330" cy="498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920"/>
            <a:ext cx="3749824" cy="18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9240"/>
          </a:xfrm>
        </p:spPr>
        <p:txBody>
          <a:bodyPr/>
          <a:lstStyle/>
          <a:p>
            <a:pPr algn="ctr"/>
            <a:r>
              <a:rPr lang="uk-UA" sz="5400" dirty="0" smtClean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Чи здатні ви досягти успіху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9144000" cy="4104456"/>
          </a:xfrm>
        </p:spPr>
        <p:txBody>
          <a:bodyPr>
            <a:noAutofit/>
          </a:bodyPr>
          <a:lstStyle/>
          <a:p>
            <a:r>
              <a:rPr lang="uk-UA" sz="3200" dirty="0" smtClean="0"/>
              <a:t>1. Успіх у справах на мій погляд,    забезпечується:</a:t>
            </a:r>
          </a:p>
          <a:p>
            <a:r>
              <a:rPr lang="uk-UA" sz="3200" dirty="0" smtClean="0"/>
              <a:t>        а) допомогою друзів; б) спільною роботою; 	в) моєю    цілеспрямованістю.</a:t>
            </a:r>
          </a:p>
          <a:p>
            <a:endParaRPr lang="uk-UA" sz="3200" dirty="0" smtClean="0"/>
          </a:p>
          <a:p>
            <a:r>
              <a:rPr lang="uk-UA" sz="3200" dirty="0" smtClean="0"/>
              <a:t>2.   Дружба для мене:</a:t>
            </a:r>
          </a:p>
          <a:p>
            <a:r>
              <a:rPr lang="uk-UA" sz="3200" dirty="0" smtClean="0"/>
              <a:t>        а) підтримка;  б) співпраця; 				в) самоствердження.</a:t>
            </a:r>
          </a:p>
          <a:p>
            <a:pPr marL="530352" indent="-457200">
              <a:buAutoNum type="arabicPeriod" startAt="4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5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264696"/>
          </a:xfrm>
        </p:spPr>
        <p:txBody>
          <a:bodyPr>
            <a:normAutofit/>
          </a:bodyPr>
          <a:lstStyle/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sz="3200" dirty="0">
                <a:solidFill>
                  <a:prstClr val="white"/>
                </a:solidFill>
              </a:rPr>
              <a:t>3.   Потрапивши у несподівану, ризиковану </a:t>
            </a:r>
            <a:r>
              <a:rPr lang="uk-UA" sz="3200" dirty="0" smtClean="0">
                <a:solidFill>
                  <a:prstClr val="white"/>
                </a:solidFill>
              </a:rPr>
              <a:t> 	ситуацію</a:t>
            </a:r>
            <a:r>
              <a:rPr lang="uk-UA" sz="3200" dirty="0">
                <a:solidFill>
                  <a:prstClr val="white"/>
                </a:solidFill>
              </a:rPr>
              <a:t>, я: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sz="3200" dirty="0">
                <a:solidFill>
                  <a:prstClr val="white"/>
                </a:solidFill>
              </a:rPr>
              <a:t>      </a:t>
            </a:r>
            <a:r>
              <a:rPr lang="uk-UA" sz="3200" dirty="0" smtClean="0">
                <a:solidFill>
                  <a:prstClr val="white"/>
                </a:solidFill>
              </a:rPr>
              <a:t>  </a:t>
            </a:r>
            <a:r>
              <a:rPr lang="uk-UA" sz="3200" dirty="0">
                <a:solidFill>
                  <a:prstClr val="white"/>
                </a:solidFill>
              </a:rPr>
              <a:t>а) шукаю допомоги; б) покладаюсь і на себе, і на партнерів</a:t>
            </a:r>
            <a:r>
              <a:rPr lang="uk-UA" sz="3200" dirty="0" smtClean="0">
                <a:solidFill>
                  <a:prstClr val="white"/>
                </a:solidFill>
              </a:rPr>
              <a:t>; 							     	в</a:t>
            </a:r>
            <a:r>
              <a:rPr lang="uk-UA" sz="3200" dirty="0">
                <a:solidFill>
                  <a:prstClr val="white"/>
                </a:solidFill>
              </a:rPr>
              <a:t>) приймаю рішення і вживаю необхідні заходи самостійно.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endParaRPr lang="uk-UA" sz="3200" dirty="0" smtClean="0">
              <a:solidFill>
                <a:prstClr val="white"/>
              </a:solidFill>
            </a:endParaRP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sz="3200" dirty="0" smtClean="0">
                <a:solidFill>
                  <a:prstClr val="white"/>
                </a:solidFill>
              </a:rPr>
              <a:t>4</a:t>
            </a:r>
            <a:r>
              <a:rPr lang="uk-UA" sz="3200" dirty="0">
                <a:solidFill>
                  <a:prstClr val="white"/>
                </a:solidFill>
              </a:rPr>
              <a:t>.   Справжній професіонал, на мою думку, відрізняється: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uk-UA" sz="3200" dirty="0">
                <a:solidFill>
                  <a:prstClr val="white"/>
                </a:solidFill>
              </a:rPr>
              <a:t>       </a:t>
            </a:r>
            <a:r>
              <a:rPr lang="uk-UA" sz="3200" dirty="0" smtClean="0">
                <a:solidFill>
                  <a:prstClr val="white"/>
                </a:solidFill>
              </a:rPr>
              <a:t> а</a:t>
            </a:r>
            <a:r>
              <a:rPr lang="uk-UA" sz="3200" dirty="0">
                <a:solidFill>
                  <a:prstClr val="white"/>
                </a:solidFill>
              </a:rPr>
              <a:t>) посидючістю і дисциплінованістю; </a:t>
            </a:r>
            <a:r>
              <a:rPr lang="uk-UA" sz="3200" dirty="0" smtClean="0">
                <a:solidFill>
                  <a:prstClr val="white"/>
                </a:solidFill>
              </a:rPr>
              <a:t>     		б</a:t>
            </a:r>
            <a:r>
              <a:rPr lang="uk-UA" sz="3200" dirty="0">
                <a:solidFill>
                  <a:prstClr val="white"/>
                </a:solidFill>
              </a:rPr>
              <a:t>) підготовкою;  в) рішучістю.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6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581</TotalTime>
  <Words>437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Як досягти успіху</vt:lpstr>
      <vt:lpstr>Презентация PowerPoint</vt:lpstr>
      <vt:lpstr>Успіх:</vt:lpstr>
      <vt:lpstr>Мій кумир</vt:lpstr>
      <vt:lpstr>Я хочу, я можу, я зроблю! </vt:lpstr>
      <vt:lpstr>Презентация PowerPoint</vt:lpstr>
      <vt:lpstr> Риси лідера</vt:lpstr>
      <vt:lpstr>   Чи здатні ви досягти успіху</vt:lpstr>
      <vt:lpstr>Презентация PowerPoint</vt:lpstr>
      <vt:lpstr>Презентация PowerPoint</vt:lpstr>
      <vt:lpstr>Презентация PowerPoint</vt:lpstr>
      <vt:lpstr>Презентация PowerPoint</vt:lpstr>
      <vt:lpstr>Не хочу хвалитися, але я… </vt:lpstr>
      <vt:lpstr>Чарівний базар</vt:lpstr>
      <vt:lpstr>Золоті  правила</vt:lpstr>
      <vt:lpstr>Мій портрет у променях сонця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досягти успіху</dc:title>
  <dc:creator>User</dc:creator>
  <cp:lastModifiedBy>User</cp:lastModifiedBy>
  <cp:revision>31</cp:revision>
  <dcterms:created xsi:type="dcterms:W3CDTF">2013-04-23T13:44:22Z</dcterms:created>
  <dcterms:modified xsi:type="dcterms:W3CDTF">2013-04-25T19:17:23Z</dcterms:modified>
</cp:coreProperties>
</file>